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4"/>
  </p:notesMasterIdLst>
  <p:sldIdLst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Dosis" panose="020B0604020202020204" charset="0"/>
      <p:regular r:id="rId25"/>
      <p:bold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Roboto Black" panose="020B0604020202020204" charset="0"/>
      <p:bold r:id="rId31"/>
      <p:boldItalic r:id="rId32"/>
    </p:embeddedFont>
    <p:embeddedFont>
      <p:font typeface="Roboto Thin" panose="020B0604020202020204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1946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57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863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 dirty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 dirty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87326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with Warby Parker</a:t>
            </a:r>
            <a:endParaRPr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Renee Veith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12/06/2018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" name="Shape 299">
            <a:extLst>
              <a:ext uri="{FF2B5EF4-FFF2-40B4-BE49-F238E27FC236}">
                <a16:creationId xmlns:a16="http://schemas.microsoft.com/office/drawing/2014/main" id="{68CBD6EE-4516-4980-9133-A3C5F41B76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6F7F1D6D-AA8D-48F0-AA66-1F4A9D40E6F1}"/>
              </a:ext>
            </a:extLst>
          </p:cNvPr>
          <p:cNvSpPr txBox="1"/>
          <p:nvPr/>
        </p:nvSpPr>
        <p:spPr>
          <a:xfrm>
            <a:off x="177975" y="292625"/>
            <a:ext cx="8872024" cy="57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Home Try-On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F43C17D8-49F4-43E4-AB73-4447752944EC}"/>
              </a:ext>
            </a:extLst>
          </p:cNvPr>
          <p:cNvSpPr txBox="1"/>
          <p:nvPr/>
        </p:nvSpPr>
        <p:spPr>
          <a:xfrm>
            <a:off x="177973" y="866936"/>
            <a:ext cx="7083437" cy="574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Home Try-On table details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Below are the columns and the first five rows in the home try-on table</a:t>
            </a:r>
          </a:p>
        </p:txBody>
      </p:sp>
      <p:graphicFrame>
        <p:nvGraphicFramePr>
          <p:cNvPr id="5" name="Shape 325">
            <a:extLst>
              <a:ext uri="{FF2B5EF4-FFF2-40B4-BE49-F238E27FC236}">
                <a16:creationId xmlns:a16="http://schemas.microsoft.com/office/drawing/2014/main" id="{4FFD62F6-C854-433E-90CB-F9A44F5B2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173136"/>
              </p:ext>
            </p:extLst>
          </p:nvPr>
        </p:nvGraphicFramePr>
        <p:xfrm>
          <a:off x="177972" y="1590032"/>
          <a:ext cx="7083438" cy="29096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3567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824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</a:tblGrid>
              <a:tr h="371971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Oxygen"/>
                        </a:rPr>
                        <a:t>user_id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Oxygen"/>
                        </a:rPr>
                        <a:t>number_of_pairs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Oxygen"/>
                        </a:rPr>
                        <a:t>address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d8addd87-3217-4429-9a01-d56d68111da7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145 New York 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8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f52b07c8-abe4-4f4a-9d39-ba9fc9a184cc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383 Madison 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8ba0d2d5-1a31-403e-9fa5-79540f8477f9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287 Pell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4e71850e-8bbf-4e6b-accc-49a7bb46c586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347 Madison Square 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3bc8f97f-2336-4dab-bd86-e391609dab97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182 Cornelia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hape 323">
            <a:extLst>
              <a:ext uri="{FF2B5EF4-FFF2-40B4-BE49-F238E27FC236}">
                <a16:creationId xmlns:a16="http://schemas.microsoft.com/office/drawing/2014/main" id="{BA407F2B-FA84-41C4-9351-F2AD0CC05C46}"/>
              </a:ext>
            </a:extLst>
          </p:cNvPr>
          <p:cNvSpPr txBox="1"/>
          <p:nvPr/>
        </p:nvSpPr>
        <p:spPr>
          <a:xfrm>
            <a:off x="7336464" y="866936"/>
            <a:ext cx="1713535" cy="363269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home_try_on  LIMIT 5;</a:t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3127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AC32AD00-8ADB-4B9B-9D9F-3265675DC5B2}"/>
              </a:ext>
            </a:extLst>
          </p:cNvPr>
          <p:cNvSpPr txBox="1"/>
          <p:nvPr/>
        </p:nvSpPr>
        <p:spPr>
          <a:xfrm>
            <a:off x="311700" y="292625"/>
            <a:ext cx="8520600" cy="57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Purchase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C84783A9-07DB-47F6-9E69-17F4D23E5D19}"/>
              </a:ext>
            </a:extLst>
          </p:cNvPr>
          <p:cNvSpPr txBox="1"/>
          <p:nvPr/>
        </p:nvSpPr>
        <p:spPr>
          <a:xfrm>
            <a:off x="211593" y="858026"/>
            <a:ext cx="7177566" cy="574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Purchase Table details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Below are the columns and the first five rows in the purchase table</a:t>
            </a: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6165672D-0C3A-4E42-83AB-896ABA112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129162"/>
              </p:ext>
            </p:extLst>
          </p:nvPr>
        </p:nvGraphicFramePr>
        <p:xfrm>
          <a:off x="204870" y="1698820"/>
          <a:ext cx="7184289" cy="291967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650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877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  <a:gridCol w="1048294">
                  <a:extLst>
                    <a:ext uri="{9D8B030D-6E8A-4147-A177-3AD203B41FA5}">
                      <a16:colId xmlns:a16="http://schemas.microsoft.com/office/drawing/2014/main" val="2340425329"/>
                    </a:ext>
                  </a:extLst>
                </a:gridCol>
                <a:gridCol w="950017">
                  <a:extLst>
                    <a:ext uri="{9D8B030D-6E8A-4147-A177-3AD203B41FA5}">
                      <a16:colId xmlns:a16="http://schemas.microsoft.com/office/drawing/2014/main" val="3971724698"/>
                    </a:ext>
                  </a:extLst>
                </a:gridCol>
                <a:gridCol w="930363">
                  <a:extLst>
                    <a:ext uri="{9D8B030D-6E8A-4147-A177-3AD203B41FA5}">
                      <a16:colId xmlns:a16="http://schemas.microsoft.com/office/drawing/2014/main" val="4170540353"/>
                    </a:ext>
                  </a:extLst>
                </a:gridCol>
              </a:tblGrid>
              <a:tr h="3719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user_id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product_id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style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00a9dd17-36c8-430c-9d76-df49d4197dcf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8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00e15fe0-c86f-4818-9c63-3422211baa97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017506f7-aba1-4b9d-8b7b-f4426e71b8ca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0176bfb3-9c51-4b1c-b593-87edab3c54cb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Rosewood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01fdf106-f73c-4d3f-a036-2f3e2ab1ce06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BCD1F25A-C872-4814-AF61-8BB2013AC886}"/>
              </a:ext>
            </a:extLst>
          </p:cNvPr>
          <p:cNvSpPr txBox="1"/>
          <p:nvPr/>
        </p:nvSpPr>
        <p:spPr>
          <a:xfrm>
            <a:off x="7617760" y="866936"/>
            <a:ext cx="1432240" cy="375156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6220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FB0143A5-50B6-4675-A330-3C00C3CFC054}"/>
              </a:ext>
            </a:extLst>
          </p:cNvPr>
          <p:cNvSpPr txBox="1"/>
          <p:nvPr/>
        </p:nvSpPr>
        <p:spPr>
          <a:xfrm>
            <a:off x="186107" y="73438"/>
            <a:ext cx="5744045" cy="79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3.4 Browse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ADE5B792-730D-4D96-8BAC-64F5E6FEFCD9}"/>
              </a:ext>
            </a:extLst>
          </p:cNvPr>
          <p:cNvSpPr txBox="1"/>
          <p:nvPr/>
        </p:nvSpPr>
        <p:spPr>
          <a:xfrm>
            <a:off x="181535" y="954741"/>
            <a:ext cx="5748618" cy="67907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Browse Table details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Combines data from quiz, home_try_on, and purchase tables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Shows who tried on glasses, the number of pairs, and if they purchased</a:t>
            </a: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D5F0F62F-7B8D-410E-A86D-02279490E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232035"/>
              </p:ext>
            </p:extLst>
          </p:nvPr>
        </p:nvGraphicFramePr>
        <p:xfrm>
          <a:off x="181535" y="1721224"/>
          <a:ext cx="8908807" cy="336778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931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050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  <a:gridCol w="3080856">
                  <a:extLst>
                    <a:ext uri="{9D8B030D-6E8A-4147-A177-3AD203B41FA5}">
                      <a16:colId xmlns:a16="http://schemas.microsoft.com/office/drawing/2014/main" val="2340425329"/>
                    </a:ext>
                  </a:extLst>
                </a:gridCol>
              </a:tblGrid>
              <a:tr h="255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user_id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is_home_try_on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number_of_pairs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is_purchase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508056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777533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867870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232159"/>
                  </a:ext>
                </a:extLst>
              </a:tr>
              <a:tr h="30934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4340452"/>
                  </a:ext>
                </a:extLst>
              </a:tr>
            </a:tbl>
          </a:graphicData>
        </a:graphic>
      </p:graphicFrame>
      <p:sp>
        <p:nvSpPr>
          <p:cNvPr id="6" name="Shape 323">
            <a:extLst>
              <a:ext uri="{FF2B5EF4-FFF2-40B4-BE49-F238E27FC236}">
                <a16:creationId xmlns:a16="http://schemas.microsoft.com/office/drawing/2014/main" id="{642953C6-B728-4B16-AF01-9F0161C1299B}"/>
              </a:ext>
            </a:extLst>
          </p:cNvPr>
          <p:cNvSpPr txBox="1"/>
          <p:nvPr/>
        </p:nvSpPr>
        <p:spPr>
          <a:xfrm>
            <a:off x="6111687" y="47065"/>
            <a:ext cx="2978655" cy="156658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q.user_id, 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h.user_id IS NOT NULL AS    'is_home_try_on',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h.number_of_pairs,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p.user_id IS NOT NULL AS 'is_purchase'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quiz q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LEFT JOIN home_try_on h on q.user_id = h.user_id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LEFT JOIN purchase p on p.user_id = q.user_id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LIMIT 10;</a:t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38885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A78AFF41-1A1F-4B28-AD15-0866B89E639F}"/>
              </a:ext>
            </a:extLst>
          </p:cNvPr>
          <p:cNvSpPr txBox="1"/>
          <p:nvPr/>
        </p:nvSpPr>
        <p:spPr>
          <a:xfrm>
            <a:off x="311700" y="292625"/>
            <a:ext cx="5993408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3.5 Purchase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89335C68-30D3-42EE-8508-39F23D98382A}"/>
              </a:ext>
            </a:extLst>
          </p:cNvPr>
          <p:cNvSpPr txBox="1"/>
          <p:nvPr/>
        </p:nvSpPr>
        <p:spPr>
          <a:xfrm>
            <a:off x="177975" y="1201325"/>
            <a:ext cx="6127133" cy="10315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Purchase Table details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Combines data from quiz, home_try_on, and purchase tables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Shows number of participants who tried on glasses, the number of pairs that they tried on, and the number or purchases made by those participants</a:t>
            </a: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13072932-3E4A-41F9-A677-39A36CCEC1C9}"/>
              </a:ext>
            </a:extLst>
          </p:cNvPr>
          <p:cNvSpPr txBox="1"/>
          <p:nvPr/>
        </p:nvSpPr>
        <p:spPr>
          <a:xfrm>
            <a:off x="6412518" y="292626"/>
            <a:ext cx="2553507" cy="44823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WITH funnels AS (SELECT DISTINCT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q.user_id,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h.user_id is not null as is_home_try_on,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h.number_of_pairs,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p.user_id is not null as    is_purchase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quiz q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LEFT JOIN purchase p on q.user_id = p.user_id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LEFT JOIN home_try_on h on h.user_id = q.user_id) 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COUNT(is_home_try_on) as num_try_on,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number_of_pairs,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CASE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WHEN is_purchase = 1 THEN user_id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 NULL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END) as num_purchase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funnels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number_of_pairs;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" name="Shape 325">
            <a:extLst>
              <a:ext uri="{FF2B5EF4-FFF2-40B4-BE49-F238E27FC236}">
                <a16:creationId xmlns:a16="http://schemas.microsoft.com/office/drawing/2014/main" id="{D90ABE59-66E0-4673-AC91-C31C2073B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7485067"/>
              </p:ext>
            </p:extLst>
          </p:nvPr>
        </p:nvGraphicFramePr>
        <p:xfrm>
          <a:off x="177975" y="2648167"/>
          <a:ext cx="6105867" cy="173719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45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6754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</a:tblGrid>
              <a:tr h="344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num_try_on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number_of_pairs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num_purchase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95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65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Analyze Results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586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E2BD6853-BFFA-4B72-9DB0-90BBC66F214B}"/>
              </a:ext>
            </a:extLst>
          </p:cNvPr>
          <p:cNvSpPr txBox="1"/>
          <p:nvPr/>
        </p:nvSpPr>
        <p:spPr>
          <a:xfrm>
            <a:off x="311700" y="292625"/>
            <a:ext cx="5993408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 Women’s Style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EF0C683B-80D4-42D2-9B98-C55E0E802106}"/>
              </a:ext>
            </a:extLst>
          </p:cNvPr>
          <p:cNvSpPr txBox="1"/>
          <p:nvPr/>
        </p:nvSpPr>
        <p:spPr>
          <a:xfrm>
            <a:off x="177975" y="1201325"/>
            <a:ext cx="6127133" cy="69108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Women’s Style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Table shows each Women’s model/style purchased by popularity</a:t>
            </a: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2076FEBC-A901-4FEC-8556-52A32C5C9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3815507"/>
              </p:ext>
            </p:extLst>
          </p:nvPr>
        </p:nvGraphicFramePr>
        <p:xfrm>
          <a:off x="177975" y="2043485"/>
          <a:ext cx="6127135" cy="2939723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5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1795707973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2684457983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3406251683"/>
                    </a:ext>
                  </a:extLst>
                </a:gridCol>
              </a:tblGrid>
              <a:tr h="4274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product_id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Rosewood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69685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Olive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Pearled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744217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48896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92046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14339A31-39FA-451F-876E-5A8CE85E63C7}"/>
              </a:ext>
            </a:extLst>
          </p:cNvPr>
          <p:cNvSpPr txBox="1"/>
          <p:nvPr/>
        </p:nvSpPr>
        <p:spPr>
          <a:xfrm>
            <a:off x="6496493" y="292626"/>
            <a:ext cx="2553507" cy="469058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product_id, model_name, color, price,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WHERE style LIKE 'W%'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product_id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Purchased desc;</a:t>
            </a:r>
          </a:p>
        </p:txBody>
      </p:sp>
    </p:spTree>
    <p:extLst>
      <p:ext uri="{BB962C8B-B14F-4D97-AF65-F5344CB8AC3E}">
        <p14:creationId xmlns:p14="http://schemas.microsoft.com/office/powerpoint/2010/main" val="9437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FBCF84A1-F74B-4007-A8A1-C33471100196}"/>
              </a:ext>
            </a:extLst>
          </p:cNvPr>
          <p:cNvSpPr txBox="1"/>
          <p:nvPr/>
        </p:nvSpPr>
        <p:spPr>
          <a:xfrm>
            <a:off x="311700" y="167733"/>
            <a:ext cx="8520600" cy="6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4.2 Women’s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B67F8A43-32B9-4AF8-95C3-ADA3538E1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6669908"/>
              </p:ext>
            </p:extLst>
          </p:nvPr>
        </p:nvGraphicFramePr>
        <p:xfrm>
          <a:off x="311700" y="1684373"/>
          <a:ext cx="5626224" cy="33528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77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3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69685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Olive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744217"/>
                  </a:ext>
                </a:extLst>
              </a:tr>
              <a:tr h="265389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48896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Rosewood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92046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55811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Pearled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5179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1229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40616"/>
                  </a:ext>
                </a:extLst>
              </a:tr>
              <a:tr h="2653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584901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037468"/>
                  </a:ext>
                </a:extLst>
              </a:tr>
              <a:tr h="214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869134"/>
                  </a:ext>
                </a:extLst>
              </a:tr>
            </a:tbl>
          </a:graphicData>
        </a:graphic>
      </p:graphicFrame>
      <p:sp>
        <p:nvSpPr>
          <p:cNvPr id="6" name="Shape 323">
            <a:extLst>
              <a:ext uri="{FF2B5EF4-FFF2-40B4-BE49-F238E27FC236}">
                <a16:creationId xmlns:a16="http://schemas.microsoft.com/office/drawing/2014/main" id="{AD517DD4-93B5-4871-A3C1-A6003B9F5BCA}"/>
              </a:ext>
            </a:extLst>
          </p:cNvPr>
          <p:cNvSpPr txBox="1"/>
          <p:nvPr/>
        </p:nvSpPr>
        <p:spPr>
          <a:xfrm>
            <a:off x="6180487" y="167733"/>
            <a:ext cx="2553507" cy="486944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model_name,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'W%'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model_name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desc;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color,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'W%'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color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desc;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price,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'W%'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price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desc;</a:t>
            </a:r>
          </a:p>
        </p:txBody>
      </p:sp>
      <p:sp>
        <p:nvSpPr>
          <p:cNvPr id="7" name="Shape 324">
            <a:extLst>
              <a:ext uri="{FF2B5EF4-FFF2-40B4-BE49-F238E27FC236}">
                <a16:creationId xmlns:a16="http://schemas.microsoft.com/office/drawing/2014/main" id="{21B87545-BD7C-4750-8BA4-3F50410805AE}"/>
              </a:ext>
            </a:extLst>
          </p:cNvPr>
          <p:cNvSpPr txBox="1"/>
          <p:nvPr/>
        </p:nvSpPr>
        <p:spPr>
          <a:xfrm>
            <a:off x="311699" y="858817"/>
            <a:ext cx="5626225" cy="69108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Women’s Purchases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Table shows each Women’s purchases by Model, Color and Price</a:t>
            </a:r>
          </a:p>
        </p:txBody>
      </p:sp>
    </p:spTree>
    <p:extLst>
      <p:ext uri="{BB962C8B-B14F-4D97-AF65-F5344CB8AC3E}">
        <p14:creationId xmlns:p14="http://schemas.microsoft.com/office/powerpoint/2010/main" val="387492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01768705-4775-4392-843E-A60AAA17285A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4.3 Men’s Style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F93455D9-DDF3-4411-A54B-BD033A774DB9}"/>
              </a:ext>
            </a:extLst>
          </p:cNvPr>
          <p:cNvSpPr txBox="1"/>
          <p:nvPr/>
        </p:nvSpPr>
        <p:spPr>
          <a:xfrm>
            <a:off x="177975" y="1201325"/>
            <a:ext cx="6127133" cy="69108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Men’s Style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Table shows each Men’s model/style ordered by popularity</a:t>
            </a: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CA0CBBB6-3EA0-403A-81E0-8DDBB584D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770417"/>
              </p:ext>
            </p:extLst>
          </p:nvPr>
        </p:nvGraphicFramePr>
        <p:xfrm>
          <a:off x="177975" y="2043485"/>
          <a:ext cx="6127135" cy="2939723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5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1795707973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2684457983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3406251683"/>
                    </a:ext>
                  </a:extLst>
                </a:gridCol>
              </a:tblGrid>
              <a:tr h="4274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product_id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Driftwood Fade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Brady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Layered Tortoise Matte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69685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744217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Brady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Sea Glass Gray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48896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Monocle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Endangered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92046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98CBE1BA-1A78-4697-8C04-88CE4E7B38D1}"/>
              </a:ext>
            </a:extLst>
          </p:cNvPr>
          <p:cNvSpPr txBox="1"/>
          <p:nvPr/>
        </p:nvSpPr>
        <p:spPr>
          <a:xfrm>
            <a:off x="6496493" y="914400"/>
            <a:ext cx="2553507" cy="41227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product_id, model_name, color, price,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'M%'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product_id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desc;</a:t>
            </a:r>
          </a:p>
        </p:txBody>
      </p:sp>
    </p:spTree>
    <p:extLst>
      <p:ext uri="{BB962C8B-B14F-4D97-AF65-F5344CB8AC3E}">
        <p14:creationId xmlns:p14="http://schemas.microsoft.com/office/powerpoint/2010/main" val="288876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F637E182-28E6-44A4-93D1-834993A5EB21}"/>
              </a:ext>
            </a:extLst>
          </p:cNvPr>
          <p:cNvSpPr txBox="1"/>
          <p:nvPr/>
        </p:nvSpPr>
        <p:spPr>
          <a:xfrm>
            <a:off x="219404" y="226308"/>
            <a:ext cx="5993408" cy="62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"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4.4 Men’s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0DB5EDA2-8884-4056-8E4E-F63CB09F03A7}"/>
              </a:ext>
            </a:extLst>
          </p:cNvPr>
          <p:cNvSpPr txBox="1"/>
          <p:nvPr/>
        </p:nvSpPr>
        <p:spPr>
          <a:xfrm>
            <a:off x="219404" y="848083"/>
            <a:ext cx="6085704" cy="5715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Men’s Purchases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Table shows each Men’s purchases by Model, Color and Price</a:t>
            </a: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694E1521-A9D5-4456-97E9-557C4343E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985938"/>
              </p:ext>
            </p:extLst>
          </p:nvPr>
        </p:nvGraphicFramePr>
        <p:xfrm>
          <a:off x="219404" y="1469858"/>
          <a:ext cx="6111507" cy="3599793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30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Brady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69685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Monocle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744217"/>
                  </a:ext>
                </a:extLst>
              </a:tr>
              <a:tr h="26606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48896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Driftwood Fade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92046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Layered Tortoise Matte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55811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5179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Sea Glass Gray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1229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Endangered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40616"/>
                  </a:ext>
                </a:extLst>
              </a:tr>
              <a:tr h="266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584901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037468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869134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841438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F83C0B99-EC71-4D53-AB30-C525B69667DA}"/>
              </a:ext>
            </a:extLst>
          </p:cNvPr>
          <p:cNvSpPr txBox="1"/>
          <p:nvPr/>
        </p:nvSpPr>
        <p:spPr>
          <a:xfrm>
            <a:off x="6496493" y="292626"/>
            <a:ext cx="2553507" cy="474454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model_name,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'M%'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model_name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desc;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color,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'M%'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color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desc;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price,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'M%'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price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desc;</a:t>
            </a:r>
          </a:p>
        </p:txBody>
      </p:sp>
    </p:spTree>
    <p:extLst>
      <p:ext uri="{BB962C8B-B14F-4D97-AF65-F5344CB8AC3E}">
        <p14:creationId xmlns:p14="http://schemas.microsoft.com/office/powerpoint/2010/main" val="3602637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615AC73E-F69D-4826-8E8D-86D459DA8EAC}"/>
              </a:ext>
            </a:extLst>
          </p:cNvPr>
          <p:cNvSpPr txBox="1"/>
          <p:nvPr/>
        </p:nvSpPr>
        <p:spPr>
          <a:xfrm>
            <a:off x="311700" y="292625"/>
            <a:ext cx="5993408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4.5 Pairs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Purchased by Men and Women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4D02BD44-4BB9-4574-8D27-5D83541FFE1B}"/>
              </a:ext>
            </a:extLst>
          </p:cNvPr>
          <p:cNvSpPr txBox="1"/>
          <p:nvPr/>
        </p:nvSpPr>
        <p:spPr>
          <a:xfrm>
            <a:off x="177975" y="1201325"/>
            <a:ext cx="6127133" cy="10315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Number of Pairs by Style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About 49% men and women's purchases came from trying on 5 pairs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About  50% of men and women's purchases came from trying on 3 pairs</a:t>
            </a: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69DC7E3A-C661-4528-A7B2-5B86B6933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091280"/>
              </p:ext>
            </p:extLst>
          </p:nvPr>
        </p:nvGraphicFramePr>
        <p:xfrm>
          <a:off x="177975" y="2648167"/>
          <a:ext cx="6127134" cy="238900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65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672">
                  <a:extLst>
                    <a:ext uri="{9D8B030D-6E8A-4147-A177-3AD203B41FA5}">
                      <a16:colId xmlns:a16="http://schemas.microsoft.com/office/drawing/2014/main" val="96232902"/>
                    </a:ext>
                  </a:extLst>
                </a:gridCol>
              </a:tblGrid>
              <a:tr h="433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style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number_of_pairs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4970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0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68477"/>
                  </a:ext>
                </a:extLst>
              </a:tr>
              <a:tr h="4970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08011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9AC43AD6-F102-46DE-8D59-F59B87502069}"/>
              </a:ext>
            </a:extLst>
          </p:cNvPr>
          <p:cNvSpPr txBox="1"/>
          <p:nvPr/>
        </p:nvSpPr>
        <p:spPr>
          <a:xfrm>
            <a:off x="6496493" y="292626"/>
            <a:ext cx="2553507" cy="474454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style, number_of_pairs,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FROM purchase p JOIN home_try_on 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ON p.user_id = h.user_id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style, number_of_pairs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Purchased desc; </a:t>
            </a:r>
          </a:p>
        </p:txBody>
      </p:sp>
    </p:spTree>
    <p:extLst>
      <p:ext uri="{BB962C8B-B14F-4D97-AF65-F5344CB8AC3E}">
        <p14:creationId xmlns:p14="http://schemas.microsoft.com/office/powerpoint/2010/main" val="391861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36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36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05">
            <a:extLst>
              <a:ext uri="{FF2B5EF4-FFF2-40B4-BE49-F238E27FC236}">
                <a16:creationId xmlns:a16="http://schemas.microsoft.com/office/drawing/2014/main" id="{691A25BB-D43D-4593-B827-2F44AD1FE373}"/>
              </a:ext>
            </a:extLst>
          </p:cNvPr>
          <p:cNvSpPr txBox="1"/>
          <p:nvPr/>
        </p:nvSpPr>
        <p:spPr>
          <a:xfrm>
            <a:off x="311700" y="1192696"/>
            <a:ext cx="8061300" cy="332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32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Become familiar with </a:t>
            </a:r>
            <a:r>
              <a:rPr lang="en" sz="3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 Parker</a:t>
            </a:r>
            <a:endParaRPr sz="32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3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32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3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Try-On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32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 Results</a:t>
            </a:r>
            <a:endParaRPr sz="32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5">
            <a:extLst>
              <a:ext uri="{FF2B5EF4-FFF2-40B4-BE49-F238E27FC236}">
                <a16:creationId xmlns:a16="http://schemas.microsoft.com/office/drawing/2014/main" id="{8B843734-E637-46BB-9698-A3AC93344653}"/>
              </a:ext>
            </a:extLst>
          </p:cNvPr>
          <p:cNvSpPr txBox="1"/>
          <p:nvPr/>
        </p:nvSpPr>
        <p:spPr>
          <a:xfrm>
            <a:off x="177976" y="292625"/>
            <a:ext cx="6127132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4.6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Comparison Analysis -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Women’s &amp; Men’s style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16">
            <a:extLst>
              <a:ext uri="{FF2B5EF4-FFF2-40B4-BE49-F238E27FC236}">
                <a16:creationId xmlns:a16="http://schemas.microsoft.com/office/drawing/2014/main" id="{2D4CA97D-66F9-4DD4-8B2E-B3B7B8860B41}"/>
              </a:ext>
            </a:extLst>
          </p:cNvPr>
          <p:cNvSpPr txBox="1"/>
          <p:nvPr/>
        </p:nvSpPr>
        <p:spPr>
          <a:xfrm>
            <a:off x="177975" y="1130225"/>
            <a:ext cx="6127133" cy="251006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Women’s eyewear purchase analysis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Women purchased an overall of 252 glasses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Women strongly prefer Eugene Narrow, followed by Lucy and lastly Olive models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Women prefer a variety of color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Women are interested in higher priced glasses</a:t>
            </a:r>
          </a:p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Men’s eyewear purchase analysis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 purchased 243 glasses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 strongly prefer Dawes, followed by Brady and lastly Monocle models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 prefer a variety of color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 are willing to pay for glasses at different price range</a:t>
            </a:r>
          </a:p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82C90631-1F9B-4EF6-8C41-32298AD60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924671"/>
              </p:ext>
            </p:extLst>
          </p:nvPr>
        </p:nvGraphicFramePr>
        <p:xfrm>
          <a:off x="177975" y="3711388"/>
          <a:ext cx="6127133" cy="1296406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60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5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style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46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82F9BEDD-9257-4FEC-9CAC-7A5DCECD44D1}"/>
              </a:ext>
            </a:extLst>
          </p:cNvPr>
          <p:cNvSpPr txBox="1"/>
          <p:nvPr/>
        </p:nvSpPr>
        <p:spPr>
          <a:xfrm>
            <a:off x="6516663" y="292625"/>
            <a:ext cx="2553507" cy="41227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style, COUNT(*) AS     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style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Purchased desc; </a:t>
            </a:r>
          </a:p>
        </p:txBody>
      </p:sp>
    </p:spTree>
    <p:extLst>
      <p:ext uri="{BB962C8B-B14F-4D97-AF65-F5344CB8AC3E}">
        <p14:creationId xmlns:p14="http://schemas.microsoft.com/office/powerpoint/2010/main" val="199021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 Parker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16501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Familiarity with Survey Results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700" y="1066853"/>
            <a:ext cx="5295724" cy="174358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Warby Parker begins their marketing funnel using a survey on their website. The survey data is then used for targeted marketing.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Users are asked a series of five questions, responses are tracked on the site as well as the activity after taking the survey</a:t>
            </a:r>
          </a:p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Below is an example of some survey results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462472741"/>
              </p:ext>
            </p:extLst>
          </p:nvPr>
        </p:nvGraphicFramePr>
        <p:xfrm>
          <a:off x="311700" y="2934823"/>
          <a:ext cx="8520600" cy="203839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392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9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response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1. What are you looking for?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005e7f99-d48c-4fce-b605-10506c85aaf7</a:t>
                      </a:r>
                      <a:endParaRPr sz="800" b="0" i="0" u="none" strike="noStrike" cap="none" dirty="0">
                        <a:solidFill>
                          <a:srgbClr val="3E3E4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Women’s Styles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2. What's your fit?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005e7f99-d48c-4fce-b605-10506c85aaf7</a:t>
                      </a:r>
                      <a:endParaRPr sz="800" b="0" i="0" u="none" strike="noStrike" cap="none" dirty="0">
                        <a:solidFill>
                          <a:srgbClr val="3E3E4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Medium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3. Which shapes do you like?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00a556ed-f13e-4c67-8704-27e3573684cd</a:t>
                      </a:r>
                      <a:endParaRPr sz="800" b="0" i="0" u="none" strike="noStrike" cap="none" dirty="0">
                        <a:solidFill>
                          <a:srgbClr val="3E3E4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Round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4. Which colors do you like?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00a556ed-f13e-4c67-8704-27e3573684cd</a:t>
                      </a:r>
                      <a:endParaRPr sz="800" b="0" i="0" u="none" strike="noStrike" cap="none" dirty="0">
                        <a:solidFill>
                          <a:srgbClr val="3E3E4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Two-Tone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6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5. When was your last eye exam?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00a556ed-f13e-4c67-8704-27e3573684cd</a:t>
                      </a:r>
                      <a:endParaRPr sz="800" b="0" i="0" u="none" strike="noStrike" cap="none" dirty="0">
                        <a:solidFill>
                          <a:srgbClr val="3E3E4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&lt; 1 Year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09383670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613B7CA2-37B9-4E3C-9382-9B2826ED4E25}"/>
              </a:ext>
            </a:extLst>
          </p:cNvPr>
          <p:cNvSpPr txBox="1"/>
          <p:nvPr/>
        </p:nvSpPr>
        <p:spPr>
          <a:xfrm>
            <a:off x="5762065" y="1066853"/>
            <a:ext cx="3070235" cy="174358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Quiz Funnel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survey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LIMIT 10;</a:t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137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54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Survey Answer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536687" y="1053408"/>
            <a:ext cx="3513312" cy="17973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SQL Query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844978"/>
            <a:ext cx="5200849" cy="17973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Users will or can “give up” at any point during the survey</a:t>
            </a:r>
          </a:p>
          <a:p>
            <a:pPr marL="152400"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Below left are the five questions asked during the survey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Below right are the number of responses for each question</a:t>
            </a:r>
          </a:p>
          <a:p>
            <a:pPr marL="323850" lvl="0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Notice the lower the completion responses seem to correspond to the importance of the question in finding eyewear</a:t>
            </a: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206CD158-CC17-48C3-ADC7-65C5F4201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835584"/>
              </p:ext>
            </p:extLst>
          </p:nvPr>
        </p:nvGraphicFramePr>
        <p:xfrm>
          <a:off x="177973" y="2853033"/>
          <a:ext cx="5200849" cy="1997842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280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0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question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number of responses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1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7C8738-EB1A-497C-9BD7-85D90AF5082C}"/>
              </a:ext>
            </a:extLst>
          </p:cNvPr>
          <p:cNvSpPr txBox="1"/>
          <p:nvPr/>
        </p:nvSpPr>
        <p:spPr>
          <a:xfrm>
            <a:off x="5647765" y="3611559"/>
            <a:ext cx="340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users move from Question 1 to Question 2 and so on….?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Survey Completion Rate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58801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“completion rate” column is created using Excel to determine the percentage results.</a:t>
            </a: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Completion rate shows at what question participants “gave up” during the survey</a:t>
            </a: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Only 80% of users who answered Q2 answered Q3</a:t>
            </a:r>
          </a:p>
          <a:p>
            <a:pPr marL="171450" lvl="0" indent="-171450">
              <a:lnSpc>
                <a:spcPct val="115000"/>
              </a:lnSpc>
              <a:buSzPts val="1200"/>
              <a:buFont typeface="Arial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2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 the first pair of glasses, users may know color preference before they know what shape they would want</a:t>
            </a:r>
          </a:p>
          <a:p>
            <a:pPr marL="171450" lvl="0" indent="-171450">
              <a:lnSpc>
                <a:spcPct val="115000"/>
              </a:lnSpc>
              <a:buSzPts val="1200"/>
              <a:buFont typeface="Arial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Only 75% of users who answered Q4 answered Q5</a:t>
            </a: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1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Users dropping out on Q5 either may not have recently gotten an eye exam or do not see the importance of the answer relating to finding eyewear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Shape 332">
            <a:extLst>
              <a:ext uri="{FF2B5EF4-FFF2-40B4-BE49-F238E27FC236}">
                <a16:creationId xmlns:a16="http://schemas.microsoft.com/office/drawing/2014/main" id="{7DAE5FB2-2794-47CE-A5AE-17ADC023D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5473635"/>
              </p:ext>
            </p:extLst>
          </p:nvPr>
        </p:nvGraphicFramePr>
        <p:xfrm>
          <a:off x="5251076" y="1201325"/>
          <a:ext cx="3581224" cy="3847802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96794">
                  <a:extLst>
                    <a:ext uri="{9D8B030D-6E8A-4147-A177-3AD203B41FA5}">
                      <a16:colId xmlns:a16="http://schemas.microsoft.com/office/drawing/2014/main" val="663703741"/>
                    </a:ext>
                  </a:extLst>
                </a:gridCol>
                <a:gridCol w="995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3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question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number of answers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completion rate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1. What are you looking for?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500</a:t>
                      </a:r>
                    </a:p>
                  </a:txBody>
                  <a:tcPr marL="9525" marR="9525" marT="9525" marB="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100%</a:t>
                      </a:r>
                    </a:p>
                  </a:txBody>
                  <a:tcPr marL="9525" marR="9525" marT="9525" marB="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2. What's your fit?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475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3. Which shapes do you like?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80%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4. Which colors do you like?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5. When was your last eye exam?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270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75%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Home Try-On Funnel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79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2">
            <a:extLst>
              <a:ext uri="{FF2B5EF4-FFF2-40B4-BE49-F238E27FC236}">
                <a16:creationId xmlns:a16="http://schemas.microsoft.com/office/drawing/2014/main" id="{7710503E-E267-4346-A5C2-0822174A6E2E}"/>
              </a:ext>
            </a:extLst>
          </p:cNvPr>
          <p:cNvSpPr txBox="1"/>
          <p:nvPr/>
        </p:nvSpPr>
        <p:spPr>
          <a:xfrm>
            <a:off x="177975" y="292625"/>
            <a:ext cx="8654325" cy="70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Quiz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11B2B5E9-6379-4F42-ABA3-6E4643462A86}"/>
              </a:ext>
            </a:extLst>
          </p:cNvPr>
          <p:cNvSpPr txBox="1"/>
          <p:nvPr/>
        </p:nvSpPr>
        <p:spPr>
          <a:xfrm>
            <a:off x="177975" y="1053408"/>
            <a:ext cx="6882044" cy="574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Quiz Details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Below are each of the columns and the first five rows in the quiz table</a:t>
            </a:r>
          </a:p>
        </p:txBody>
      </p:sp>
      <p:graphicFrame>
        <p:nvGraphicFramePr>
          <p:cNvPr id="5" name="Shape 325">
            <a:extLst>
              <a:ext uri="{FF2B5EF4-FFF2-40B4-BE49-F238E27FC236}">
                <a16:creationId xmlns:a16="http://schemas.microsoft.com/office/drawing/2014/main" id="{4C58A26F-C175-4B71-9038-70BF57439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041054"/>
              </p:ext>
            </p:extLst>
          </p:nvPr>
        </p:nvGraphicFramePr>
        <p:xfrm>
          <a:off x="177975" y="1846738"/>
          <a:ext cx="6882045" cy="29096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861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53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  <a:gridCol w="1082489">
                  <a:extLst>
                    <a:ext uri="{9D8B030D-6E8A-4147-A177-3AD203B41FA5}">
                      <a16:colId xmlns:a16="http://schemas.microsoft.com/office/drawing/2014/main" val="2340425329"/>
                    </a:ext>
                  </a:extLst>
                </a:gridCol>
                <a:gridCol w="766796">
                  <a:extLst>
                    <a:ext uri="{9D8B030D-6E8A-4147-A177-3AD203B41FA5}">
                      <a16:colId xmlns:a16="http://schemas.microsoft.com/office/drawing/2014/main" val="3971724698"/>
                    </a:ext>
                  </a:extLst>
                </a:gridCol>
              </a:tblGrid>
              <a:tr h="3719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user_id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style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fit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shape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Tortoise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8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Shape 323">
            <a:extLst>
              <a:ext uri="{FF2B5EF4-FFF2-40B4-BE49-F238E27FC236}">
                <a16:creationId xmlns:a16="http://schemas.microsoft.com/office/drawing/2014/main" id="{D09581AB-9780-4EBB-8BBF-357ADF55E376}"/>
              </a:ext>
            </a:extLst>
          </p:cNvPr>
          <p:cNvSpPr txBox="1"/>
          <p:nvPr/>
        </p:nvSpPr>
        <p:spPr>
          <a:xfrm>
            <a:off x="7168376" y="292625"/>
            <a:ext cx="1713535" cy="446371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quiz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957140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1839</Words>
  <Application>Microsoft Office PowerPoint</Application>
  <PresentationFormat>On-screen Show (16:9)</PresentationFormat>
  <Paragraphs>530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Oxygen</vt:lpstr>
      <vt:lpstr>Roboto Black</vt:lpstr>
      <vt:lpstr>Dosis</vt:lpstr>
      <vt:lpstr>Segoe UI</vt:lpstr>
      <vt:lpstr>Courier New</vt:lpstr>
      <vt:lpstr>inherit</vt:lpstr>
      <vt:lpstr>Arial</vt:lpstr>
      <vt:lpstr>Roboto Thin</vt:lpstr>
      <vt:lpstr>inherit</vt:lpstr>
      <vt:lpstr>Roboto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Renee Veith</dc:creator>
  <cp:lastModifiedBy>Renee Veith</cp:lastModifiedBy>
  <cp:revision>25</cp:revision>
  <dcterms:modified xsi:type="dcterms:W3CDTF">2018-12-06T19:11:40Z</dcterms:modified>
</cp:coreProperties>
</file>